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4"/>
  </p:notesMasterIdLst>
  <p:handoutMasterIdLst>
    <p:handoutMasterId r:id="rId35"/>
  </p:handoutMasterIdLst>
  <p:sldIdLst>
    <p:sldId id="264" r:id="rId2"/>
    <p:sldId id="323" r:id="rId3"/>
    <p:sldId id="324" r:id="rId4"/>
    <p:sldId id="325" r:id="rId5"/>
    <p:sldId id="355" r:id="rId6"/>
    <p:sldId id="326" r:id="rId7"/>
    <p:sldId id="356" r:id="rId8"/>
    <p:sldId id="327" r:id="rId9"/>
    <p:sldId id="329" r:id="rId10"/>
    <p:sldId id="330" r:id="rId11"/>
    <p:sldId id="333" r:id="rId12"/>
    <p:sldId id="334" r:id="rId13"/>
    <p:sldId id="335" r:id="rId14"/>
    <p:sldId id="339" r:id="rId15"/>
    <p:sldId id="340" r:id="rId16"/>
    <p:sldId id="347" r:id="rId17"/>
    <p:sldId id="341" r:id="rId18"/>
    <p:sldId id="342" r:id="rId19"/>
    <p:sldId id="345" r:id="rId20"/>
    <p:sldId id="343" r:id="rId21"/>
    <p:sldId id="346" r:id="rId22"/>
    <p:sldId id="350" r:id="rId23"/>
    <p:sldId id="353" r:id="rId24"/>
    <p:sldId id="349" r:id="rId25"/>
    <p:sldId id="360" r:id="rId26"/>
    <p:sldId id="352" r:id="rId27"/>
    <p:sldId id="361" r:id="rId28"/>
    <p:sldId id="354" r:id="rId29"/>
    <p:sldId id="362" r:id="rId30"/>
    <p:sldId id="364" r:id="rId31"/>
    <p:sldId id="365" r:id="rId32"/>
    <p:sldId id="359" r:id="rId33"/>
  </p:sldIdLst>
  <p:sldSz cx="9144000" cy="6858000" type="screen4x3"/>
  <p:notesSz cx="6648450" cy="978217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590" autoAdjust="0"/>
  </p:normalViewPr>
  <p:slideViewPr>
    <p:cSldViewPr>
      <p:cViewPr varScale="1">
        <p:scale>
          <a:sx n="70" d="100"/>
          <a:sy n="70" d="100"/>
        </p:scale>
        <p:origin x="1810" y="2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18"/>
    </p:cViewPr>
  </p:sorterViewPr>
  <p:notesViewPr>
    <p:cSldViewPr>
      <p:cViewPr>
        <p:scale>
          <a:sx n="100" d="100"/>
          <a:sy n="100" d="100"/>
        </p:scale>
        <p:origin x="-924" y="2430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1000">
                <a:latin typeface="Arial" charset="0"/>
              </a:defRPr>
            </a:lvl1pPr>
          </a:lstStyle>
          <a:p>
            <a:pPr>
              <a:defRPr/>
            </a:pPr>
            <a:fld id="{05A6847E-ECD8-4888-9A6C-CBE85B378C1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399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6300" y="733425"/>
            <a:ext cx="4895850" cy="3670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79413" y="4646613"/>
            <a:ext cx="585152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2245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11891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1671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3209"/>
            <a:ext cx="7829947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8766051" cy="504056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1034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9275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6881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66428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2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5589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7193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5494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477000"/>
            <a:ext cx="9144000" cy="762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fr-FR" altLang="fr-FR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934200" y="6553200"/>
            <a:ext cx="1219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dirty="0"/>
              <a:t>Page </a:t>
            </a:r>
            <a:fld id="{E218E9B1-FD08-4C80-902E-210BA2967D0D}" type="slidenum">
              <a:rPr lang="fr-FR" sz="1200" smtClean="0"/>
              <a:pPr>
                <a:spcBef>
                  <a:spcPct val="50000"/>
                </a:spcBef>
                <a:defRPr/>
              </a:pPr>
              <a:t>‹N°›</a:t>
            </a:fld>
            <a:endParaRPr lang="fr-FR" dirty="0">
              <a:latin typeface="Times New Roman" pitchFamily="18" charset="0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2209800" y="6553200"/>
            <a:ext cx="472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fr-FR" sz="1600" dirty="0"/>
              <a:t>Python</a:t>
            </a:r>
            <a:endParaRPr lang="fr-FR" dirty="0"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7925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 style du titre du masque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196975"/>
            <a:ext cx="8766175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0" y="6521450"/>
            <a:ext cx="3429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/>
              <a:t>© Cyril Vincent Conseil</a:t>
            </a:r>
            <a:endParaRPr lang="fr-FR">
              <a:latin typeface="Times New Roman" pitchFamily="18" charset="0"/>
            </a:endParaRPr>
          </a:p>
        </p:txBody>
      </p:sp>
      <p:pic>
        <p:nvPicPr>
          <p:cNvPr id="1032" name="Picture 8" descr="cartevisit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7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onotype Sort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Vision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5023445"/>
            <a:ext cx="6715125" cy="128587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261657" y="2132856"/>
            <a:ext cx="62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convolution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Soit la matrice</a:t>
            </a:r>
          </a:p>
          <a:p>
            <a:r>
              <a:rPr lang="fr-FR" dirty="0"/>
              <a:t>Soit la fenêtre</a:t>
            </a:r>
          </a:p>
          <a:p>
            <a:endParaRPr lang="fr-FR" dirty="0"/>
          </a:p>
          <a:p>
            <a:r>
              <a:rPr lang="fr-FR" dirty="0"/>
              <a:t>La convolution donne </a:t>
            </a:r>
          </a:p>
        </p:txBody>
      </p:sp>
      <p:pic>
        <p:nvPicPr>
          <p:cNvPr id="5122" name="Picture 2" descr="Screen Shot 2016-07-24 at 11.25.13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8" y="984455"/>
            <a:ext cx="12096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creen Shot 2016-07-24 at 11.25.24 P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8" y="2208114"/>
            <a:ext cx="70485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nvolution_schematic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383" y="3697312"/>
            <a:ext cx="255270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227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pic>
        <p:nvPicPr>
          <p:cNvPr id="6146" name="Picture 2" descr="Screen Shot 2016-08-05 at 11.03.00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980728"/>
            <a:ext cx="3285456" cy="539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905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kernel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kernel</a:t>
            </a:r>
            <a:r>
              <a:rPr lang="fr-FR" dirty="0"/>
              <a:t> est la fenêtre de convolution</a:t>
            </a:r>
          </a:p>
          <a:p>
            <a:r>
              <a:rPr lang="fr-FR" dirty="0"/>
              <a:t>Les éléments du </a:t>
            </a:r>
            <a:r>
              <a:rPr lang="fr-FR" dirty="0" err="1"/>
              <a:t>kernel</a:t>
            </a:r>
            <a:r>
              <a:rPr lang="fr-FR" dirty="0"/>
              <a:t> sont les poids du layer</a:t>
            </a:r>
          </a:p>
          <a:p>
            <a:r>
              <a:rPr lang="fr-FR" dirty="0"/>
              <a:t>Par exemple un </a:t>
            </a:r>
            <a:r>
              <a:rPr lang="fr-FR" dirty="0" err="1"/>
              <a:t>kernel</a:t>
            </a:r>
            <a:r>
              <a:rPr lang="fr-FR" dirty="0"/>
              <a:t> 3x3 possède 9 poids</a:t>
            </a:r>
          </a:p>
        </p:txBody>
      </p:sp>
      <p:pic>
        <p:nvPicPr>
          <p:cNvPr id="4" name="Picture 4" descr="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06219"/>
            <a:ext cx="5516678" cy="312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812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Relu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model.add</a:t>
            </a:r>
            <a:r>
              <a:rPr lang="fr-FR" dirty="0"/>
              <a:t>(</a:t>
            </a:r>
            <a:r>
              <a:rPr lang="fr-FR" dirty="0" err="1"/>
              <a:t>keras.layers.Activation</a:t>
            </a:r>
            <a:r>
              <a:rPr lang="fr-FR" dirty="0"/>
              <a:t>('relu'))</a:t>
            </a:r>
          </a:p>
          <a:p>
            <a:r>
              <a:rPr lang="fr-FR" dirty="0"/>
              <a:t>L’activation relu sur une matrice fonctionne comme pour un layer normal</a:t>
            </a:r>
          </a:p>
          <a:p>
            <a:pPr lvl="1"/>
            <a:r>
              <a:rPr lang="fr-FR" dirty="0"/>
              <a:t>C’est un filtre passe haut</a:t>
            </a:r>
          </a:p>
        </p:txBody>
      </p:sp>
      <p:pic>
        <p:nvPicPr>
          <p:cNvPr id="5" name="Picture 2" descr="Screen Shot 2016-08-07 at 6.18.19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87" y="3429000"/>
            <a:ext cx="71247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509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concept important du traitement d'image ou de signal est le </a:t>
            </a:r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Le signal d'entrée est découpée en une série de rectangles de n pixels de côté ne se chevauchant pas (</a:t>
            </a:r>
            <a:r>
              <a:rPr lang="fr-FR" dirty="0" err="1"/>
              <a:t>pooling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Chaque rectangle peut être vu comme une tuile</a:t>
            </a:r>
          </a:p>
          <a:p>
            <a:pPr lvl="1"/>
            <a:r>
              <a:rPr lang="fr-FR" dirty="0"/>
              <a:t>Le signal en sortie de tuile est défini en fonction des valeurs prises par les différents pixels de la tuile.</a:t>
            </a:r>
          </a:p>
          <a:p>
            <a:pPr lvl="1"/>
            <a:r>
              <a:rPr lang="fr-FR" dirty="0"/>
              <a:t>Le </a:t>
            </a:r>
            <a:r>
              <a:rPr lang="fr-FR" dirty="0" err="1"/>
              <a:t>Pooling</a:t>
            </a:r>
            <a:r>
              <a:rPr lang="fr-FR" dirty="0"/>
              <a:t> est la méthode utilisée pour la compression des images</a:t>
            </a:r>
          </a:p>
          <a:p>
            <a:pPr lvl="2"/>
            <a:r>
              <a:rPr lang="fr-FR" dirty="0"/>
              <a:t>JPEG</a:t>
            </a:r>
          </a:p>
          <a:p>
            <a:pPr lvl="2"/>
            <a:r>
              <a:rPr lang="fr-FR" dirty="0"/>
              <a:t>Exemple </a:t>
            </a:r>
            <a:r>
              <a:rPr lang="fr-FR" dirty="0" err="1"/>
              <a:t>Pooling</a:t>
            </a:r>
            <a:r>
              <a:rPr lang="fr-FR" dirty="0"/>
              <a:t> Max 2x2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855" y="5162178"/>
            <a:ext cx="3299145" cy="169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7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 et </a:t>
            </a:r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Ne pas confondre Convolution et </a:t>
            </a:r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La fenêtre de convolution glisse avec chevauchement</a:t>
            </a:r>
          </a:p>
          <a:p>
            <a:pPr lvl="1"/>
            <a:r>
              <a:rPr lang="fr-FR" dirty="0"/>
              <a:t>La fenêtre de </a:t>
            </a:r>
            <a:r>
              <a:rPr lang="fr-FR" dirty="0" err="1"/>
              <a:t>pooling</a:t>
            </a:r>
            <a:r>
              <a:rPr lang="fr-FR" dirty="0"/>
              <a:t> glisse sans chevauchement</a:t>
            </a:r>
          </a:p>
          <a:p>
            <a:pPr lvl="1"/>
            <a:r>
              <a:rPr lang="fr-FR" dirty="0"/>
              <a:t>Un </a:t>
            </a:r>
            <a:r>
              <a:rPr lang="fr-FR" dirty="0" err="1"/>
              <a:t>pooling</a:t>
            </a:r>
            <a:r>
              <a:rPr lang="fr-FR" dirty="0"/>
              <a:t> est une convolution où </a:t>
            </a:r>
          </a:p>
          <a:p>
            <a:pPr lvl="2"/>
            <a:r>
              <a:rPr lang="fr-FR" dirty="0" err="1"/>
              <a:t>stride</a:t>
            </a:r>
            <a:r>
              <a:rPr lang="fr-FR" dirty="0"/>
              <a:t> = taille fenêtre</a:t>
            </a:r>
          </a:p>
          <a:p>
            <a:pPr lvl="2"/>
            <a:r>
              <a:rPr lang="fr-FR" dirty="0"/>
              <a:t>En général le filtre est le max de la fenêtre</a:t>
            </a:r>
          </a:p>
        </p:txBody>
      </p:sp>
    </p:spTree>
    <p:extLst>
      <p:ext uri="{BB962C8B-B14F-4D97-AF65-F5344CB8AC3E}">
        <p14:creationId xmlns:p14="http://schemas.microsoft.com/office/powerpoint/2010/main" val="513120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 + Relu + </a:t>
            </a:r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L'enchainement des 3 </a:t>
            </a:r>
            <a:r>
              <a:rPr lang="fr-FR" dirty="0" err="1"/>
              <a:t>layers</a:t>
            </a:r>
            <a:r>
              <a:rPr lang="fr-FR" dirty="0"/>
              <a:t> donnent des bons résultats</a:t>
            </a:r>
          </a:p>
        </p:txBody>
      </p:sp>
      <p:pic>
        <p:nvPicPr>
          <p:cNvPr id="8196" name="Picture 4" descr="Screen Shot 2016-08-07 at 6.11.53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74" y="2852936"/>
            <a:ext cx="712470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925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Réseaux </a:t>
            </a:r>
            <a:r>
              <a:rPr lang="fr-FR" dirty="0" err="1"/>
              <a:t>convolutifs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réseau de neurones </a:t>
            </a:r>
            <a:r>
              <a:rPr lang="fr-FR" dirty="0" err="1"/>
              <a:t>convolutifs</a:t>
            </a:r>
            <a:r>
              <a:rPr lang="fr-FR" dirty="0"/>
              <a:t> (CNN) est un type de réseau de neurones artificiels acycliques</a:t>
            </a:r>
          </a:p>
          <a:p>
            <a:pPr lvl="1"/>
            <a:r>
              <a:rPr lang="fr-FR" dirty="0"/>
              <a:t>Le motif de connexion entre les neurones est inspiré par le cortex visuel des animaux</a:t>
            </a:r>
          </a:p>
          <a:p>
            <a:pPr lvl="1"/>
            <a:r>
              <a:rPr lang="fr-FR" dirty="0"/>
              <a:t>Les neurones de cette région du cerveau sont arrangés de sorte qu'ils correspondent à des régions qui se chevauchent lors du pavage du champ visuel</a:t>
            </a:r>
          </a:p>
          <a:p>
            <a:pPr lvl="1"/>
            <a:r>
              <a:rPr lang="fr-FR" dirty="0"/>
              <a:t>Application de fonctions de convolution</a:t>
            </a:r>
          </a:p>
        </p:txBody>
      </p:sp>
    </p:spTree>
    <p:extLst>
      <p:ext uri="{BB962C8B-B14F-4D97-AF65-F5344CB8AC3E}">
        <p14:creationId xmlns:p14="http://schemas.microsoft.com/office/powerpoint/2010/main" val="4145333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Convolutional</a:t>
            </a:r>
            <a:r>
              <a:rPr lang="fr-FR" dirty="0"/>
              <a:t> Neural Network</a:t>
            </a:r>
          </a:p>
          <a:p>
            <a:r>
              <a:rPr lang="fr-FR" dirty="0"/>
              <a:t>La forme la plus commune d'une architecture de réseau de neurones </a:t>
            </a:r>
            <a:r>
              <a:rPr lang="fr-FR" dirty="0" err="1"/>
              <a:t>convolutifs</a:t>
            </a:r>
            <a:r>
              <a:rPr lang="fr-FR" dirty="0"/>
              <a:t> empile quelques couches </a:t>
            </a:r>
            <a:r>
              <a:rPr lang="fr-FR" dirty="0" err="1"/>
              <a:t>Conv-ReLU</a:t>
            </a:r>
            <a:r>
              <a:rPr lang="fr-FR" dirty="0"/>
              <a:t>, les suit avec des couches Pool, et répète ce schéma jusqu'à ce que l'entrée soit réduite dans un espace d'une taille suffisamment petite. </a:t>
            </a:r>
          </a:p>
        </p:txBody>
      </p:sp>
      <p:pic>
        <p:nvPicPr>
          <p:cNvPr id="1029" name="Picture 5" descr="https://upload.wikimedia.org/wikipedia/commons/thumb/6/63/Typical_cnn.png/614px-Typical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62" y="4509120"/>
            <a:ext cx="58483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661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réseau profond enchaine les </a:t>
            </a:r>
            <a:r>
              <a:rPr lang="fr-FR" dirty="0" err="1"/>
              <a:t>layers</a:t>
            </a:r>
            <a:endParaRPr lang="fr-FR" dirty="0"/>
          </a:p>
        </p:txBody>
      </p:sp>
      <p:pic>
        <p:nvPicPr>
          <p:cNvPr id="9218" name="Picture 2" descr="Screen Shot 2016-08-08 at 2.26.09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87" y="2636912"/>
            <a:ext cx="71247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018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Yann Le </a:t>
            </a:r>
            <a:r>
              <a:rPr lang="fr-FR" dirty="0" err="1"/>
              <a:t>Cun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Co-inventeur de l’apprentissage profond</a:t>
            </a:r>
          </a:p>
          <a:p>
            <a:pPr lvl="1"/>
            <a:r>
              <a:rPr lang="fr-FR" dirty="0"/>
              <a:t>Prix Turing</a:t>
            </a:r>
          </a:p>
          <a:p>
            <a:r>
              <a:rPr lang="fr-FR" dirty="0"/>
              <a:t>Inventeur des CNN</a:t>
            </a:r>
          </a:p>
          <a:p>
            <a:r>
              <a:rPr lang="fr-FR" dirty="0"/>
              <a:t>Facebook</a:t>
            </a:r>
          </a:p>
          <a:p>
            <a:r>
              <a:rPr lang="fr-FR" dirty="0"/>
              <a:t>Expert en compression</a:t>
            </a:r>
          </a:p>
        </p:txBody>
      </p:sp>
      <p:pic>
        <p:nvPicPr>
          <p:cNvPr id="1026" name="Picture 2" descr="Yann LeCun - 2018 (cropped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04864"/>
            <a:ext cx="3330749" cy="383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2160FF2-0BF2-4106-A896-800BF9092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82542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861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MNIST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Voici un exemple après une convolution 32, un e normalisation et un relu</a:t>
            </a:r>
          </a:p>
        </p:txBody>
      </p:sp>
      <p:pic>
        <p:nvPicPr>
          <p:cNvPr id="10242" name="Picture 2" descr="Con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185" y="2214634"/>
            <a:ext cx="6336704" cy="449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242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CNN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864726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19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Augmenter le jeu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Plus un réseau est profond plus il lui faut des données</a:t>
            </a:r>
          </a:p>
          <a:p>
            <a:pPr lvl="1"/>
            <a:r>
              <a:rPr lang="fr-FR" dirty="0"/>
              <a:t>Il suffit d'augmenter artificiellement le jeu de données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 err="1"/>
              <a:t>Keras</a:t>
            </a:r>
            <a:r>
              <a:rPr lang="fr-FR" dirty="0"/>
              <a:t> possède la classe </a:t>
            </a:r>
            <a:r>
              <a:rPr lang="fr-FR" dirty="0" err="1"/>
              <a:t>ImageDataGenerator</a:t>
            </a:r>
            <a:r>
              <a:rPr lang="fr-FR" dirty="0"/>
              <a:t> pour effectuer </a:t>
            </a:r>
            <a:r>
              <a:rPr lang="fr-FR" dirty="0" err="1"/>
              <a:t>celà</a:t>
            </a:r>
            <a:endParaRPr lang="fr-FR" dirty="0"/>
          </a:p>
        </p:txBody>
      </p:sp>
      <p:pic>
        <p:nvPicPr>
          <p:cNvPr id="3074" name="Picture 2" descr="https://s3-ap-south-1.amazonaws.com/av-blog-media/wp-content/uploads/2018/04/Screen-Shot-2018-04-04-at-12.14.45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24944"/>
            <a:ext cx="599122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53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735EF-00C0-4146-A5DD-CF796682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75BE5C-1ECB-4209-B838-37445CAD7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Très utile dans le traitement de signal</a:t>
            </a:r>
          </a:p>
          <a:p>
            <a:pPr lvl="1"/>
            <a:r>
              <a:rPr lang="fr-FR" dirty="0"/>
              <a:t>Image</a:t>
            </a:r>
          </a:p>
          <a:p>
            <a:pPr lvl="1"/>
            <a:r>
              <a:rPr lang="fr-FR" dirty="0"/>
              <a:t>Son</a:t>
            </a:r>
          </a:p>
          <a:p>
            <a:pPr lvl="1"/>
            <a:r>
              <a:rPr lang="fr-FR" dirty="0"/>
              <a:t>Electromagnétisme</a:t>
            </a:r>
          </a:p>
          <a:p>
            <a:pPr lvl="1"/>
            <a:r>
              <a:rPr lang="fr-FR" dirty="0"/>
              <a:t>Données corrélées comme des multiples capteurs de températures dans un bâtiment</a:t>
            </a:r>
          </a:p>
          <a:p>
            <a:pPr lvl="1"/>
            <a:r>
              <a:rPr lang="fr-FR" dirty="0"/>
              <a:t>Peu utile pour les DATA décorrélées</a:t>
            </a:r>
          </a:p>
        </p:txBody>
      </p:sp>
    </p:spTree>
    <p:extLst>
      <p:ext uri="{BB962C8B-B14F-4D97-AF65-F5344CB8AC3E}">
        <p14:creationId xmlns:p14="http://schemas.microsoft.com/office/powerpoint/2010/main" val="3184976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 pré-entrainés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Keras</a:t>
            </a:r>
            <a:r>
              <a:rPr lang="fr-FR" dirty="0"/>
              <a:t> fournit des modèles pré-entrainés</a:t>
            </a:r>
          </a:p>
          <a:p>
            <a:pPr lvl="1"/>
            <a:r>
              <a:rPr lang="fr-FR" dirty="0" err="1"/>
              <a:t>Xception</a:t>
            </a:r>
            <a:endParaRPr lang="fr-FR" dirty="0"/>
          </a:p>
          <a:p>
            <a:pPr lvl="1"/>
            <a:r>
              <a:rPr lang="fr-FR" dirty="0"/>
              <a:t>VGG16</a:t>
            </a:r>
          </a:p>
          <a:p>
            <a:pPr lvl="1"/>
            <a:r>
              <a:rPr lang="fr-FR" dirty="0"/>
              <a:t>VGG19</a:t>
            </a:r>
          </a:p>
          <a:p>
            <a:pPr lvl="1"/>
            <a:r>
              <a:rPr lang="fr-FR" dirty="0"/>
              <a:t>ResNet50</a:t>
            </a:r>
          </a:p>
          <a:p>
            <a:pPr lvl="1"/>
            <a:r>
              <a:rPr lang="fr-FR" dirty="0"/>
              <a:t>InceptionV3</a:t>
            </a:r>
          </a:p>
          <a:p>
            <a:pPr lvl="1"/>
            <a:r>
              <a:rPr lang="fr-FR" dirty="0"/>
              <a:t>InceptionResNetV2</a:t>
            </a:r>
          </a:p>
          <a:p>
            <a:pPr lvl="1"/>
            <a:r>
              <a:rPr lang="fr-FR" dirty="0" err="1"/>
              <a:t>MobileNet</a:t>
            </a:r>
            <a:endParaRPr lang="fr-FR" dirty="0"/>
          </a:p>
          <a:p>
            <a:pPr lvl="1"/>
            <a:r>
              <a:rPr lang="fr-FR" dirty="0" err="1"/>
              <a:t>DenseNet</a:t>
            </a:r>
            <a:endParaRPr lang="fr-FR" dirty="0"/>
          </a:p>
          <a:p>
            <a:pPr lvl="1"/>
            <a:r>
              <a:rPr lang="fr-FR" dirty="0" err="1"/>
              <a:t>NASNet</a:t>
            </a:r>
            <a:endParaRPr lang="fr-FR" dirty="0"/>
          </a:p>
          <a:p>
            <a:pPr lvl="1"/>
            <a:r>
              <a:rPr lang="fr-FR" dirty="0"/>
              <a:t>MobileNetV2</a:t>
            </a:r>
          </a:p>
        </p:txBody>
      </p:sp>
    </p:spTree>
    <p:extLst>
      <p:ext uri="{BB962C8B-B14F-4D97-AF65-F5344CB8AC3E}">
        <p14:creationId xmlns:p14="http://schemas.microsoft.com/office/powerpoint/2010/main" val="4222831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Mon premier </a:t>
            </a:r>
            <a:r>
              <a:rPr lang="fr-FR" dirty="0" err="1"/>
              <a:t>Deep</a:t>
            </a:r>
            <a:r>
              <a:rPr lang="fr-FR" dirty="0"/>
              <a:t> Network : VGG16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VGG16 est un modèle </a:t>
            </a:r>
            <a:r>
              <a:rPr lang="fr-FR" dirty="0" err="1"/>
              <a:t>Keras</a:t>
            </a:r>
            <a:r>
              <a:rPr lang="fr-FR" dirty="0"/>
              <a:t> de traitement d'image pré-entrainé depuis </a:t>
            </a:r>
            <a:r>
              <a:rPr lang="fr-FR" dirty="0" err="1"/>
              <a:t>ImageNet</a:t>
            </a:r>
            <a:r>
              <a:rPr lang="fr-FR" dirty="0"/>
              <a:t> avec 1000 catégories</a:t>
            </a:r>
          </a:p>
          <a:p>
            <a:endParaRPr lang="fr-FR" dirty="0"/>
          </a:p>
        </p:txBody>
      </p:sp>
      <p:pic>
        <p:nvPicPr>
          <p:cNvPr id="1026" name="Picture 2" descr="https://cdn-images-1.medium.com/max/800/1*LdB1mhrN6hT-EznkkFE8C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524125"/>
            <a:ext cx="6984776" cy="397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648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VGG16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Simonyan</a:t>
            </a:r>
            <a:r>
              <a:rPr lang="en-US" dirty="0"/>
              <a:t> and Zisserman</a:t>
            </a:r>
          </a:p>
          <a:p>
            <a:pPr lvl="1"/>
            <a:r>
              <a:rPr lang="en-US" dirty="0"/>
              <a:t>Visual Geometry Group (VGG)</a:t>
            </a:r>
          </a:p>
          <a:p>
            <a:pPr lvl="1"/>
            <a:r>
              <a:rPr lang="en-US" dirty="0"/>
              <a:t>University of Oxford</a:t>
            </a:r>
          </a:p>
          <a:p>
            <a:pPr lvl="1"/>
            <a:r>
              <a:rPr lang="en-US" dirty="0"/>
              <a:t>2014</a:t>
            </a:r>
          </a:p>
          <a:p>
            <a:r>
              <a:rPr lang="en-US" dirty="0"/>
              <a:t>Puissant</a:t>
            </a:r>
          </a:p>
          <a:p>
            <a:r>
              <a:rPr lang="en-US" dirty="0" err="1"/>
              <a:t>Volumineux</a:t>
            </a:r>
            <a:endParaRPr lang="en-US" dirty="0"/>
          </a:p>
          <a:p>
            <a:r>
              <a:rPr lang="en-US" dirty="0"/>
              <a:t>Lent</a:t>
            </a:r>
          </a:p>
          <a:p>
            <a:r>
              <a:rPr lang="en-US" dirty="0" err="1"/>
              <a:t>Nécessite</a:t>
            </a:r>
            <a:r>
              <a:rPr lang="en-US" dirty="0"/>
              <a:t> beaucoup de </a:t>
            </a:r>
            <a:r>
              <a:rPr lang="en-US" dirty="0" err="1"/>
              <a:t>données</a:t>
            </a:r>
            <a:endParaRPr lang="en-US" dirty="0"/>
          </a:p>
          <a:p>
            <a:r>
              <a:rPr lang="en-US" dirty="0" err="1"/>
              <a:t>Elastique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5244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Inception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Google</a:t>
            </a:r>
          </a:p>
          <a:p>
            <a:r>
              <a:rPr lang="fr-FR" dirty="0"/>
              <a:t>2016</a:t>
            </a:r>
          </a:p>
          <a:p>
            <a:r>
              <a:rPr lang="fr-FR" dirty="0"/>
              <a:t>Non séquentiel</a:t>
            </a:r>
          </a:p>
        </p:txBody>
      </p:sp>
      <p:pic>
        <p:nvPicPr>
          <p:cNvPr id="3074" name="Picture 2" descr="https://miro.medium.com/max/798/1*63ZlzSqS851I3nW89PUVl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4944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699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Détail d’</a:t>
            </a:r>
            <a:r>
              <a:rPr lang="fr-FR" dirty="0" err="1"/>
              <a:t>inception</a:t>
            </a:r>
            <a:endParaRPr lang="fr-FR" dirty="0"/>
          </a:p>
        </p:txBody>
      </p:sp>
      <p:pic>
        <p:nvPicPr>
          <p:cNvPr id="4098" name="Picture 2" descr="https://miro.medium.com/max/926/1*TKvnmgZw4EWUKKrshRrWJ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86304"/>
            <a:ext cx="7058025" cy="534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60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XCeption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Francois Chollet – Google</a:t>
            </a:r>
          </a:p>
          <a:p>
            <a:r>
              <a:rPr lang="fr-FR" dirty="0"/>
              <a:t>2016</a:t>
            </a:r>
          </a:p>
        </p:txBody>
      </p:sp>
      <p:pic>
        <p:nvPicPr>
          <p:cNvPr id="5122" name="Picture 2" descr="https://miro.medium.com/max/1410/1*hOcAEj9QzqgBXcwUzmEvS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127543"/>
            <a:ext cx="6288633" cy="432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113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Convulational</a:t>
            </a:r>
            <a:r>
              <a:rPr lang="fr-FR" dirty="0"/>
              <a:t> Neural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neuronaux par convolution sont des MLP avec de filtres </a:t>
            </a:r>
            <a:r>
              <a:rPr lang="fr-FR" dirty="0" err="1"/>
              <a:t>convolutifs</a:t>
            </a:r>
            <a:endParaRPr lang="fr-FR" dirty="0"/>
          </a:p>
          <a:p>
            <a:pPr lvl="1"/>
            <a:r>
              <a:rPr lang="fr-FR" dirty="0" err="1"/>
              <a:t>Convulational</a:t>
            </a:r>
            <a:r>
              <a:rPr lang="fr-FR" dirty="0"/>
              <a:t> Neural Network – CNN</a:t>
            </a:r>
          </a:p>
          <a:p>
            <a:r>
              <a:rPr lang="fr-FR" dirty="0"/>
              <a:t>S’ajoute par-dessus un MLP</a:t>
            </a:r>
          </a:p>
          <a:p>
            <a:r>
              <a:rPr lang="fr-FR" dirty="0"/>
              <a:t>Remplace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Par  </a:t>
            </a:r>
          </a:p>
        </p:txBody>
      </p:sp>
      <p:pic>
        <p:nvPicPr>
          <p:cNvPr id="4" name="Picture 2" descr="https://dpzbhybb2pdcj.cloudfront.net/allaire/Figures/01fig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500" y="3308289"/>
            <a:ext cx="3091663" cy="12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dpzbhybb2pdcj.cloudfront.net/allaire/Figures/01fig06_a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41" y="4802606"/>
            <a:ext cx="3420380" cy="1907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024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Residual</a:t>
            </a:r>
            <a:r>
              <a:rPr lang="fr-FR" dirty="0"/>
              <a:t>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de sauter un layer</a:t>
            </a:r>
          </a:p>
        </p:txBody>
      </p:sp>
      <p:pic>
        <p:nvPicPr>
          <p:cNvPr id="6146" name="Picture 2" descr="Résultat de recherche d'images pour &quot;resnet deep learn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204864"/>
            <a:ext cx="2601092" cy="367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735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ResNet</a:t>
            </a:r>
            <a:r>
              <a:rPr lang="fr-FR" dirty="0"/>
              <a:t> est un </a:t>
            </a:r>
            <a:r>
              <a:rPr lang="fr-FR" dirty="0" err="1"/>
              <a:t>Residual</a:t>
            </a:r>
            <a:r>
              <a:rPr lang="fr-FR" dirty="0"/>
              <a:t> Network</a:t>
            </a:r>
          </a:p>
          <a:p>
            <a:r>
              <a:rPr lang="fr-FR" dirty="0"/>
              <a:t>2015</a:t>
            </a:r>
          </a:p>
        </p:txBody>
      </p:sp>
      <p:pic>
        <p:nvPicPr>
          <p:cNvPr id="7170" name="Picture 2" descr="https://miro.medium.com/max/1905/1*6hF97Upuqg_LdsqWY6n_w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92896"/>
            <a:ext cx="8230753" cy="362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729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Liste des modèles </a:t>
            </a:r>
            <a:r>
              <a:rPr lang="fr-FR" dirty="0" err="1"/>
              <a:t>Keras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128038"/>
            <a:ext cx="6552728" cy="480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64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 vs DL</a:t>
            </a:r>
          </a:p>
        </p:txBody>
      </p:sp>
      <p:pic>
        <p:nvPicPr>
          <p:cNvPr id="1026" name="Picture 2" descr="RÃ©sultat de recherche d'images pour &quot;ia vs machine learning vs deep learn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82" y="1556792"/>
            <a:ext cx="704078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17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2BC988-F01C-4106-917E-AE983E84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Cancer du sein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968C33-4D93-4A91-AD97-0B3E2D5A02AA}"/>
              </a:ext>
            </a:extLst>
          </p:cNvPr>
          <p:cNvSpPr txBox="1">
            <a:spLocks/>
          </p:cNvSpPr>
          <p:nvPr/>
        </p:nvSpPr>
        <p:spPr>
          <a:xfrm>
            <a:off x="628650" y="2226469"/>
            <a:ext cx="7886700" cy="3263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00" dirty="0"/>
              <a:t>Passage de l'image aux données</a:t>
            </a:r>
          </a:p>
          <a:p>
            <a:r>
              <a:rPr lang="fr-FR" sz="2100" dirty="0"/>
              <a:t>ML : par mesure</a:t>
            </a:r>
          </a:p>
          <a:p>
            <a:r>
              <a:rPr lang="fr-FR" sz="2100" dirty="0"/>
              <a:t>DL : automatique</a:t>
            </a:r>
          </a:p>
          <a:p>
            <a:endParaRPr lang="fr-FR" sz="2100" dirty="0"/>
          </a:p>
        </p:txBody>
      </p:sp>
      <p:pic>
        <p:nvPicPr>
          <p:cNvPr id="6146" name="Picture 2" descr="Breast Cancer Wisconsin (Diagnostic) Data Set | Kaggle">
            <a:extLst>
              <a:ext uri="{FF2B5EF4-FFF2-40B4-BE49-F238E27FC236}">
                <a16:creationId xmlns:a16="http://schemas.microsoft.com/office/drawing/2014/main" id="{1A9AFAFD-CD3C-43B3-9D8A-CF5730046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100" y="857250"/>
            <a:ext cx="3189901" cy="318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A9DFB1C-CD6D-4914-B6FF-FFD47A8A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65648"/>
            <a:ext cx="9143999" cy="246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26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Learning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Réseau profond</a:t>
            </a:r>
          </a:p>
          <a:p>
            <a:pPr lvl="1"/>
            <a:r>
              <a:rPr lang="fr-FR" dirty="0"/>
              <a:t>De nombreuses couches</a:t>
            </a:r>
          </a:p>
          <a:p>
            <a:r>
              <a:rPr lang="fr-FR" dirty="0"/>
              <a:t>En </a:t>
            </a:r>
            <a:r>
              <a:rPr lang="fr-FR" dirty="0" err="1"/>
              <a:t>Deep</a:t>
            </a:r>
            <a:r>
              <a:rPr lang="fr-FR" dirty="0"/>
              <a:t> Learning il existe des techniques avancées</a:t>
            </a:r>
          </a:p>
          <a:p>
            <a:pPr lvl="1"/>
            <a:r>
              <a:rPr lang="fr-FR" dirty="0"/>
              <a:t>Permettent de réduire les inputs</a:t>
            </a:r>
          </a:p>
          <a:p>
            <a:pPr lvl="1"/>
            <a:r>
              <a:rPr lang="fr-FR" dirty="0"/>
              <a:t>Permettent d'avoir un réseau très profond</a:t>
            </a:r>
          </a:p>
          <a:p>
            <a:pPr lvl="1"/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Convolutions</a:t>
            </a:r>
          </a:p>
          <a:p>
            <a:pPr lvl="1"/>
            <a:r>
              <a:rPr lang="fr-FR" dirty="0"/>
              <a:t>Régularisations</a:t>
            </a:r>
          </a:p>
          <a:p>
            <a:pPr lvl="1"/>
            <a:r>
              <a:rPr lang="fr-FR" dirty="0" err="1"/>
              <a:t>Hyperparamètres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8840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B1BA8-4C00-4F03-8B03-C2B0CF03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 vs DL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67AD50-63BF-4A4C-84F3-1AA9CC5F7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Machine Learning</a:t>
            </a:r>
          </a:p>
          <a:p>
            <a:pPr lvl="1"/>
            <a:r>
              <a:rPr lang="fr-FR" dirty="0"/>
              <a:t>Données numériques</a:t>
            </a:r>
          </a:p>
          <a:p>
            <a:pPr lvl="1"/>
            <a:r>
              <a:rPr lang="fr-FR" dirty="0"/>
              <a:t>Données déjà filtrées et extraites</a:t>
            </a:r>
          </a:p>
          <a:p>
            <a:pPr lvl="1"/>
            <a:r>
              <a:rPr lang="fr-FR" dirty="0"/>
              <a:t>Données tabulaires</a:t>
            </a:r>
          </a:p>
          <a:p>
            <a:pPr lvl="1"/>
            <a:r>
              <a:rPr lang="fr-FR" dirty="0"/>
              <a:t>Stockage : base de données SQL, fichiers CSV, TXT, XML, </a:t>
            </a:r>
            <a:r>
              <a:rPr lang="fr-FR" dirty="0" err="1"/>
              <a:t>datawharehouse</a:t>
            </a:r>
            <a:endParaRPr lang="fr-FR" dirty="0"/>
          </a:p>
          <a:p>
            <a:r>
              <a:rPr lang="fr-FR" dirty="0" err="1"/>
              <a:t>Deep</a:t>
            </a:r>
            <a:r>
              <a:rPr lang="fr-FR" dirty="0"/>
              <a:t> Learning</a:t>
            </a:r>
          </a:p>
          <a:p>
            <a:pPr lvl="1"/>
            <a:r>
              <a:rPr lang="fr-FR" dirty="0"/>
              <a:t>Données brutes ou peu structurées</a:t>
            </a:r>
          </a:p>
          <a:p>
            <a:pPr lvl="1"/>
            <a:r>
              <a:rPr lang="fr-FR" dirty="0"/>
              <a:t>Images, Son, Vidéo, Signaux électromagnétiques</a:t>
            </a:r>
          </a:p>
          <a:p>
            <a:pPr lvl="1"/>
            <a:r>
              <a:rPr lang="fr-FR" dirty="0"/>
              <a:t>Langage naturel, traduction, moteur de recherche</a:t>
            </a:r>
          </a:p>
          <a:p>
            <a:pPr lvl="1"/>
            <a:r>
              <a:rPr lang="fr-FR" dirty="0"/>
              <a:t>Stockage : base de données SQL, file system, big data</a:t>
            </a:r>
          </a:p>
        </p:txBody>
      </p:sp>
    </p:spTree>
    <p:extLst>
      <p:ext uri="{BB962C8B-B14F-4D97-AF65-F5344CB8AC3E}">
        <p14:creationId xmlns:p14="http://schemas.microsoft.com/office/powerpoint/2010/main" val="2684888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but d’un réseau profond CNN est d’extraire automatiquement les </a:t>
            </a:r>
            <a:r>
              <a:rPr lang="fr-FR" dirty="0" err="1"/>
              <a:t>features</a:t>
            </a:r>
            <a:r>
              <a:rPr lang="fr-FR" dirty="0"/>
              <a:t> d’un jeux de données complexe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29000"/>
            <a:ext cx="1428750" cy="1419225"/>
          </a:xfrm>
          <a:prstGeom prst="rect">
            <a:avLst/>
          </a:prstGeo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87824" y="2700048"/>
            <a:ext cx="5657356" cy="2877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814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produit de convolution généralise l'idée de moyenne glissante et est la représentation mathématique de la notion de filtre linéaire</a:t>
            </a:r>
          </a:p>
          <a:p>
            <a:pPr lvl="1"/>
            <a:r>
              <a:rPr lang="fr-FR" dirty="0"/>
              <a:t>Il s'applique aussi bien à des données temporelles (en traitement du signal par exemple) qu'à des données spatiales (en traitement d'image)</a:t>
            </a:r>
          </a:p>
          <a:p>
            <a:pPr lvl="1"/>
            <a:r>
              <a:rPr lang="fr-FR" dirty="0"/>
              <a:t>Exemple Moyenne Mobile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4365414"/>
            <a:ext cx="4968552" cy="249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54537"/>
      </p:ext>
    </p:extLst>
  </p:cSld>
  <p:clrMapOvr>
    <a:masterClrMapping/>
  </p:clrMapOvr>
</p:sld>
</file>

<file path=ppt/theme/theme1.xml><?xml version="1.0" encoding="utf-8"?>
<a:theme xmlns:a="http://schemas.openxmlformats.org/drawingml/2006/main" name="cvc">
  <a:themeElements>
    <a:clrScheme name="cv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v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v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17623</TotalTime>
  <Words>711</Words>
  <Application>Microsoft Office PowerPoint</Application>
  <PresentationFormat>Affichage à l'écran (4:3)</PresentationFormat>
  <Paragraphs>146</Paragraphs>
  <Slides>32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6" baseType="lpstr">
      <vt:lpstr>Arial</vt:lpstr>
      <vt:lpstr>Monotype Sorts</vt:lpstr>
      <vt:lpstr>Times New Roman</vt:lpstr>
      <vt:lpstr>cvc</vt:lpstr>
      <vt:lpstr>Présentation PowerPoint</vt:lpstr>
      <vt:lpstr>Yann Le Cun</vt:lpstr>
      <vt:lpstr>Convulational Neural Network</vt:lpstr>
      <vt:lpstr>ML vs DL</vt:lpstr>
      <vt:lpstr>Cancer du sein</vt:lpstr>
      <vt:lpstr>Deep Learning</vt:lpstr>
      <vt:lpstr>ML vs DL</vt:lpstr>
      <vt:lpstr>But</vt:lpstr>
      <vt:lpstr>Convolution</vt:lpstr>
      <vt:lpstr>Exemple de convolution</vt:lpstr>
      <vt:lpstr>Exemple</vt:lpstr>
      <vt:lpstr>Le kernel</vt:lpstr>
      <vt:lpstr>Relu</vt:lpstr>
      <vt:lpstr>Pooling</vt:lpstr>
      <vt:lpstr>Convolution et Pooling</vt:lpstr>
      <vt:lpstr>CNN + Relu + Pooling</vt:lpstr>
      <vt:lpstr>Réseaux convolutifs</vt:lpstr>
      <vt:lpstr>CNN</vt:lpstr>
      <vt:lpstr>Deep Network</vt:lpstr>
      <vt:lpstr>MNIST</vt:lpstr>
      <vt:lpstr>Exemple CNN</vt:lpstr>
      <vt:lpstr>Augmenter le jeu de données</vt:lpstr>
      <vt:lpstr>Utilité</vt:lpstr>
      <vt:lpstr>Modèles pré-entrainés</vt:lpstr>
      <vt:lpstr>Mon premier Deep Network : VGG16</vt:lpstr>
      <vt:lpstr>VGG16</vt:lpstr>
      <vt:lpstr>Inception</vt:lpstr>
      <vt:lpstr>Détail d’inception</vt:lpstr>
      <vt:lpstr>XCeption</vt:lpstr>
      <vt:lpstr>Residual Network</vt:lpstr>
      <vt:lpstr>ResNet</vt:lpstr>
      <vt:lpstr>Liste des modèles Keras</vt:lpstr>
    </vt:vector>
  </TitlesOfParts>
  <Company>jkhjkjkh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jhkhkhkj</dc:creator>
  <cp:lastModifiedBy>Cyril Vincent</cp:lastModifiedBy>
  <cp:revision>548</cp:revision>
  <dcterms:created xsi:type="dcterms:W3CDTF">2000-04-10T19:33:12Z</dcterms:created>
  <dcterms:modified xsi:type="dcterms:W3CDTF">2025-11-18T17:10:21Z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0.1</vt:lpwstr>
  </property>
</Properties>
</file>